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1"/>
  </p:notesMasterIdLst>
  <p:sldIdLst>
    <p:sldId id="347" r:id="rId3"/>
    <p:sldId id="350" r:id="rId4"/>
    <p:sldId id="296" r:id="rId5"/>
    <p:sldId id="351" r:id="rId6"/>
    <p:sldId id="352" r:id="rId7"/>
    <p:sldId id="353" r:id="rId8"/>
    <p:sldId id="354" r:id="rId9"/>
    <p:sldId id="359" r:id="rId10"/>
    <p:sldId id="360" r:id="rId11"/>
    <p:sldId id="361" r:id="rId12"/>
    <p:sldId id="345" r:id="rId13"/>
    <p:sldId id="355" r:id="rId14"/>
    <p:sldId id="356" r:id="rId15"/>
    <p:sldId id="357" r:id="rId16"/>
    <p:sldId id="358" r:id="rId17"/>
    <p:sldId id="362" r:id="rId18"/>
    <p:sldId id="363" r:id="rId19"/>
    <p:sldId id="34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18</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(2a-2e)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95661"/>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A.What’s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B.Sorry to hear that.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C.Sounds interesting.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 quite agree with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E.What else did you plant?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F.Who did you plant 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G.I believe you’ll get a lot this autumn.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948794"/>
            <a:ext cx="213494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ACEGD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6132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3" name="矩形 2"/>
          <p:cNvSpPr>
            <a:spLocks noChangeAspect="1"/>
          </p:cNvSpPr>
          <p:nvPr/>
        </p:nvSpPr>
        <p:spPr>
          <a:xfrm>
            <a:off x="381000" y="802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Have you ever heard of the “monkey bread tree”?This special tree grows in Africa and Australia.It got this funny name because monkeys love eating its fruit, which looks like brown bread!Its real name is the baobab tree, but people also call it the “bottle tree” because its shape looks like a big bottle.Some baobabs grow as tall as a 16-story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dry times, baobab trees stand with no leaves.They look like big trunks (</a:t>
            </a:r>
            <a:r>
              <a:rPr lang="zh-CN" altLang="zh-CN" sz="2800">
                <a:solidFill>
                  <a:srgbClr val="000000"/>
                </a:solidFill>
                <a:latin typeface="Times New Roman" panose="02020603050405020304" pitchFamily="18" charset="0"/>
                <a:cs typeface="Times New Roman" panose="02020603050405020304" pitchFamily="18" charset="0"/>
              </a:rPr>
              <a:t>树干</a:t>
            </a:r>
            <a:r>
              <a:rPr lang="en-US" altLang="zh-CN" sz="2800">
                <a:solidFill>
                  <a:srgbClr val="000000"/>
                </a:solidFill>
                <a:latin typeface="Times New Roman" panose="02020603050405020304" pitchFamily="18" charset="0"/>
                <a:cs typeface="Times New Roman" panose="02020603050405020304" pitchFamily="18" charset="0"/>
              </a:rPr>
              <a:t>) pointing at the sky.But when rain comes, they grow leaves and flowers.Later, these flowers become fruit.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7306"/>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Baobabs are often named “tree of life” because they can live more than 1,000 years.In dry places, this tree can store lots of water (enough for thirsty people).The fruit (monkey bread) is safe to eat.Baobab leaves help make medicine.Its bark (</a:t>
            </a:r>
            <a:r>
              <a:rPr lang="zh-CN" altLang="zh-CN" sz="2800">
                <a:solidFill>
                  <a:srgbClr val="000000"/>
                </a:solidFill>
                <a:latin typeface="Times New Roman" panose="02020603050405020304" pitchFamily="18" charset="0"/>
                <a:cs typeface="Times New Roman" panose="02020603050405020304" pitchFamily="18" charset="0"/>
              </a:rPr>
              <a:t>树皮</a:t>
            </a:r>
            <a:r>
              <a:rPr lang="en-US" altLang="zh-CN" sz="2800">
                <a:solidFill>
                  <a:srgbClr val="000000"/>
                </a:solidFill>
                <a:latin typeface="Times New Roman" panose="02020603050405020304" pitchFamily="18" charset="0"/>
                <a:cs typeface="Times New Roman" panose="02020603050405020304" pitchFamily="18" charset="0"/>
              </a:rPr>
              <a:t>) can make paper and cloth.When baobabs get old, their trunks become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hollow</a:t>
            </a:r>
            <a:r>
              <a:rPr lang="en-US" altLang="zh-CN" sz="2800">
                <a:solidFill>
                  <a:srgbClr val="000000"/>
                </a:solidFill>
                <a:latin typeface="Times New Roman" panose="02020603050405020304" pitchFamily="18" charset="0"/>
                <a:cs typeface="Times New Roman" panose="02020603050405020304" pitchFamily="18" charset="0"/>
              </a:rPr>
              <a:t>.People can even stand inside very old trees!In some places, people make homes inside these trunks.This tree is so useful that it helps many people live.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879123"/>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does the writer begin the text?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A.By singing a song.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B.By showing a story.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C.By asking a question.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“hollow” in paragraph 3 mean?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A.Dirty.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B.Modern.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C.Empty</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5884243" y="97469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9880890" y="316590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97778"/>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is NOT true?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A.Baobab has many names.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oldest baobab is less than 1,000 years old.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leaves of baobab are good medicine.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A.Monkeys and Baobab Trees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Uses of Baobab Trees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Special Baobab Tree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096000" y="91305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096000" y="3054421"/>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08053"/>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Now in some places of the world, many people are cutting down the trees in the forests.They need more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build houses and more farmland to grow crops and so on.The areas of forests are getting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.Some scientists say that there will be no big forests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20 or 30 years.It is really a(n)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9697"/>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will happen if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disappear?We will have sandstorms (</a:t>
            </a:r>
            <a:r>
              <a:rPr lang="zh-CN" altLang="zh-CN" sz="2800">
                <a:solidFill>
                  <a:srgbClr val="000000"/>
                </a:solidFill>
                <a:latin typeface="Times New Roman" panose="02020603050405020304" pitchFamily="18" charset="0"/>
                <a:cs typeface="Times New Roman" panose="02020603050405020304" pitchFamily="18" charset="0"/>
              </a:rPr>
              <a:t>沙尘暴</a:t>
            </a:r>
            <a:r>
              <a:rPr lang="en-US" altLang="zh-CN" sz="2800">
                <a:solidFill>
                  <a:srgbClr val="000000"/>
                </a:solidFill>
                <a:latin typeface="Times New Roman" panose="02020603050405020304" pitchFamily="18" charset="0"/>
                <a:cs typeface="Times New Roman" panose="02020603050405020304" pitchFamily="18" charset="0"/>
              </a:rPr>
              <a:t>) often without the forests.The weather will become hot and dry.The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will become a big desert (</a:t>
            </a:r>
            <a:r>
              <a:rPr lang="zh-CN" altLang="zh-CN" sz="2800">
                <a:solidFill>
                  <a:srgbClr val="000000"/>
                </a:solidFill>
                <a:latin typeface="Times New Roman" panose="02020603050405020304" pitchFamily="18" charset="0"/>
                <a:cs typeface="Times New Roman" panose="02020603050405020304" pitchFamily="18" charset="0"/>
              </a:rPr>
              <a:t>沙漠</a:t>
            </a:r>
            <a:r>
              <a:rPr lang="en-US" altLang="zh-CN" sz="2800">
                <a:solidFill>
                  <a:srgbClr val="000000"/>
                </a:solidFill>
                <a:latin typeface="Times New Roman" panose="02020603050405020304" pitchFamily="18" charset="0"/>
                <a:cs typeface="Times New Roman" panose="02020603050405020304" pitchFamily="18" charset="0"/>
              </a:rPr>
              <a:t>).A lot of plants and animals will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.Crops will not grow anywhere.Life will be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everyone.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 we should do our best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our living environment (</a:t>
            </a:r>
            <a:r>
              <a:rPr lang="zh-CN" altLang="zh-CN" sz="2800">
                <a:solidFill>
                  <a:srgbClr val="000000"/>
                </a:solidFill>
                <a:latin typeface="Times New Roman" panose="02020603050405020304" pitchFamily="18" charset="0"/>
                <a:cs typeface="Times New Roman" panose="02020603050405020304" pitchFamily="18" charset="0"/>
              </a:rPr>
              <a:t>环境</a:t>
            </a:r>
            <a:r>
              <a:rPr lang="en-US" altLang="zh-CN" sz="2800">
                <a:solidFill>
                  <a:srgbClr val="000000"/>
                </a:solidFill>
                <a:latin typeface="Times New Roman" panose="02020603050405020304" pitchFamily="18" charset="0"/>
                <a:cs typeface="Times New Roman" panose="02020603050405020304" pitchFamily="18" charset="0"/>
              </a:rPr>
              <a:t>).We should try our best to keep the mountains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water clean, and the sky blue.Everyone should remember:protecting the environment is saving ourselves.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81516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7599"/>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.A.wood	B.money	C.water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.A.bigger and </a:t>
            </a:r>
            <a:r>
              <a:rPr lang="en-US" altLang="zh-CN" sz="2800" smtClean="0">
                <a:solidFill>
                  <a:srgbClr val="000000"/>
                </a:solidFill>
                <a:latin typeface="Times New Roman" panose="02020603050405020304" pitchFamily="18" charset="0"/>
                <a:cs typeface="Times New Roman" panose="02020603050405020304" pitchFamily="18" charset="0"/>
              </a:rPr>
              <a:t>bigger     B.fewer </a:t>
            </a:r>
            <a:r>
              <a:rPr lang="en-US" altLang="zh-CN" sz="2800">
                <a:solidFill>
                  <a:srgbClr val="000000"/>
                </a:solidFill>
                <a:latin typeface="Times New Roman" panose="02020603050405020304" pitchFamily="18" charset="0"/>
                <a:cs typeface="Times New Roman" panose="02020603050405020304" pitchFamily="18" charset="0"/>
              </a:rPr>
              <a:t>and </a:t>
            </a:r>
            <a:r>
              <a:rPr lang="en-US" altLang="zh-CN" sz="2800" smtClean="0">
                <a:solidFill>
                  <a:srgbClr val="000000"/>
                </a:solidFill>
                <a:latin typeface="Times New Roman" panose="02020603050405020304" pitchFamily="18" charset="0"/>
                <a:cs typeface="Times New Roman" panose="02020603050405020304" pitchFamily="18" charset="0"/>
              </a:rPr>
              <a:t>fewer     C.smaller </a:t>
            </a:r>
            <a:r>
              <a:rPr lang="en-US" altLang="zh-CN" sz="2800">
                <a:solidFill>
                  <a:srgbClr val="000000"/>
                </a:solidFill>
                <a:latin typeface="Times New Roman" panose="02020603050405020304" pitchFamily="18" charset="0"/>
                <a:cs typeface="Times New Roman" panose="02020603050405020304" pitchFamily="18" charset="0"/>
              </a:rPr>
              <a:t>and smaller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.A.at	</a:t>
            </a:r>
            <a:r>
              <a:rPr lang="en-US" altLang="zh-CN" sz="2800" smtClean="0">
                <a:solidFill>
                  <a:srgbClr val="000000"/>
                </a:solidFill>
                <a:latin typeface="Times New Roman" panose="02020603050405020304" pitchFamily="18" charset="0"/>
                <a:cs typeface="Times New Roman" panose="02020603050405020304" pitchFamily="18" charset="0"/>
              </a:rPr>
              <a:t>	B.after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4</a:t>
            </a:r>
            <a:r>
              <a:rPr lang="en-US" altLang="zh-CN" sz="2800" smtClean="0">
                <a:solidFill>
                  <a:srgbClr val="000000"/>
                </a:solidFill>
                <a:latin typeface="Times New Roman" panose="02020603050405020304" pitchFamily="18" charset="0"/>
                <a:cs typeface="Times New Roman" panose="02020603050405020304" pitchFamily="18" charset="0"/>
              </a:rPr>
              <a:t>.A.exciting    B.happy     C.terrible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.A.forests	B.sunlight	C.air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.A.moon	B.earth	C.farm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.A.come </a:t>
            </a:r>
            <a:r>
              <a:rPr lang="en-US" altLang="zh-CN" sz="2800" smtClean="0">
                <a:solidFill>
                  <a:srgbClr val="000000"/>
                </a:solidFill>
                <a:latin typeface="Times New Roman" panose="02020603050405020304" pitchFamily="18" charset="0"/>
                <a:cs typeface="Times New Roman" panose="02020603050405020304" pitchFamily="18" charset="0"/>
              </a:rPr>
              <a:t>out     B.fall down     C.die </a:t>
            </a:r>
            <a:r>
              <a:rPr lang="en-US" altLang="zh-CN" sz="2800">
                <a:solidFill>
                  <a:srgbClr val="000000"/>
                </a:solidFill>
                <a:latin typeface="Times New Roman" panose="02020603050405020304" pitchFamily="18" charset="0"/>
                <a:cs typeface="Times New Roman" panose="02020603050405020304" pitchFamily="18" charset="0"/>
              </a:rPr>
              <a:t>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8</a:t>
            </a:r>
            <a:r>
              <a:rPr lang="en-US" altLang="zh-CN" sz="2800" smtClean="0">
                <a:solidFill>
                  <a:srgbClr val="000000"/>
                </a:solidFill>
                <a:latin typeface="Times New Roman" panose="02020603050405020304" pitchFamily="18" charset="0"/>
                <a:cs typeface="Times New Roman" panose="02020603050405020304" pitchFamily="18" charset="0"/>
              </a:rPr>
              <a:t>.A.difficult     B.sorry     C.famous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.A.provide	B.protect	C.serve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.A.clear	B.fresh	C.green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35644"/>
            <a:ext cx="4529830"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ACCCA</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BCABC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1774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2780"/>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.This kind of table is very convenient because it is a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f</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table.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.Many people like to use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mats in summer because they are cool and comfortable.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.This movie is very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among students because it is funny and exciting.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 knife is a useful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cutting things.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.When the magician waved his hand, a rabbit suddenly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出现</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8405204" y="1611239"/>
            <a:ext cx="12218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folding</a:t>
            </a:r>
            <a:endParaRPr lang="zh-CN" altLang="en-US" sz="2800"/>
          </a:p>
        </p:txBody>
      </p:sp>
      <p:sp>
        <p:nvSpPr>
          <p:cNvPr id="18" name="矩形 17"/>
          <p:cNvSpPr>
            <a:spLocks noChangeAspect="1"/>
          </p:cNvSpPr>
          <p:nvPr/>
        </p:nvSpPr>
        <p:spPr>
          <a:xfrm>
            <a:off x="4470202" y="2204380"/>
            <a:ext cx="13404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bamboo</a:t>
            </a:r>
            <a:endParaRPr lang="zh-CN" altLang="en-US" sz="2800"/>
          </a:p>
        </p:txBody>
      </p:sp>
      <p:sp>
        <p:nvSpPr>
          <p:cNvPr id="19" name="矩形 18"/>
          <p:cNvSpPr>
            <a:spLocks noChangeAspect="1"/>
          </p:cNvSpPr>
          <p:nvPr/>
        </p:nvSpPr>
        <p:spPr>
          <a:xfrm>
            <a:off x="3756082" y="3284884"/>
            <a:ext cx="128112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popular</a:t>
            </a:r>
            <a:endParaRPr lang="zh-CN" altLang="en-US" sz="2800"/>
          </a:p>
        </p:txBody>
      </p:sp>
      <p:sp>
        <p:nvSpPr>
          <p:cNvPr id="20" name="矩形 19"/>
          <p:cNvSpPr>
            <a:spLocks noChangeAspect="1"/>
          </p:cNvSpPr>
          <p:nvPr/>
        </p:nvSpPr>
        <p:spPr>
          <a:xfrm>
            <a:off x="3756082" y="4437306"/>
            <a:ext cx="74251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tool</a:t>
            </a:r>
            <a:endParaRPr lang="zh-CN" altLang="en-US" sz="2800"/>
          </a:p>
        </p:txBody>
      </p:sp>
      <p:sp>
        <p:nvSpPr>
          <p:cNvPr id="21" name="矩形 20"/>
          <p:cNvSpPr>
            <a:spLocks noChangeAspect="1"/>
          </p:cNvSpPr>
          <p:nvPr/>
        </p:nvSpPr>
        <p:spPr>
          <a:xfrm>
            <a:off x="8584938" y="4926577"/>
            <a:ext cx="14782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appeared</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05311"/>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在中国文化中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竹子是美德的象征。</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Bamboo is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Chinese culture.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四川的竹海是中国最大和最古老的竹林。</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Bamboo Sea in Sichuan </a:t>
            </a:r>
            <a:r>
              <a:rPr lang="en-US" altLang="zh-CN" sz="2800" smtClean="0">
                <a:solidFill>
                  <a:srgbClr val="000000"/>
                </a:solidFill>
                <a:latin typeface="Times New Roman" panose="02020603050405020304" pitchFamily="18" charset="0"/>
                <a:cs typeface="Times New Roman" panose="02020603050405020304" pitchFamily="18" charset="0"/>
              </a:rPr>
              <a:t>is</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 _________ _________</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bamboo forest in China.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543734" y="1818248"/>
            <a:ext cx="617669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symbol           of          </a:t>
            </a:r>
            <a:r>
              <a:rPr lang="en-US" altLang="zh-CN" sz="2800">
                <a:solidFill>
                  <a:srgbClr val="FF0000"/>
                </a:solidFill>
                <a:latin typeface="Times New Roman" panose="02020603050405020304" pitchFamily="18" charset="0"/>
              </a:rPr>
              <a:t>goodness</a:t>
            </a:r>
            <a:endParaRPr lang="zh-CN" altLang="en-US" sz="2800"/>
          </a:p>
        </p:txBody>
      </p:sp>
      <p:sp>
        <p:nvSpPr>
          <p:cNvPr id="4" name="矩形 3"/>
          <p:cNvSpPr>
            <a:spLocks noChangeAspect="1"/>
          </p:cNvSpPr>
          <p:nvPr/>
        </p:nvSpPr>
        <p:spPr>
          <a:xfrm>
            <a:off x="5256111" y="2931185"/>
            <a:ext cx="5907323"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largest         and          oldest</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36133"/>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当我在那儿时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我学到了许多有趣的东西。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learnt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when </a:t>
            </a:r>
            <a:r>
              <a:rPr lang="en-US" altLang="zh-CN" sz="2800">
                <a:solidFill>
                  <a:srgbClr val="000000"/>
                </a:solidFill>
                <a:latin typeface="Times New Roman" panose="02020603050405020304" pitchFamily="18" charset="0"/>
                <a:cs typeface="Times New Roman" panose="02020603050405020304" pitchFamily="18" charset="0"/>
              </a:rPr>
              <a:t>I was there.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竹子是生长得最快的植物之一。</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Bamboo is one of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并且</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竹子是世界上最有用的植物之一。</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Also,bamboo is one of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the world.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091670" y="1278840"/>
            <a:ext cx="599555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lots </a:t>
            </a:r>
            <a:r>
              <a:rPr lang="en-US" altLang="zh-CN" sz="2800" smtClean="0">
                <a:solidFill>
                  <a:srgbClr val="FF0000"/>
                </a:solidFill>
                <a:latin typeface="Times New Roman" panose="02020603050405020304" pitchFamily="18" charset="0"/>
              </a:rPr>
              <a:t>             of          interesting     things</a:t>
            </a:r>
            <a:endParaRPr lang="zh-CN" altLang="en-US" sz="2800"/>
          </a:p>
        </p:txBody>
      </p:sp>
      <p:sp>
        <p:nvSpPr>
          <p:cNvPr id="4" name="矩形 3"/>
          <p:cNvSpPr>
            <a:spLocks noChangeAspect="1"/>
          </p:cNvSpPr>
          <p:nvPr/>
        </p:nvSpPr>
        <p:spPr>
          <a:xfrm>
            <a:off x="3447859" y="2400123"/>
            <a:ext cx="541686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fastest-growing        plants</a:t>
            </a:r>
            <a:endParaRPr lang="zh-CN" altLang="en-US" sz="2800"/>
          </a:p>
        </p:txBody>
      </p:sp>
      <p:sp>
        <p:nvSpPr>
          <p:cNvPr id="5" name="矩形 4"/>
          <p:cNvSpPr>
            <a:spLocks noChangeAspect="1"/>
          </p:cNvSpPr>
          <p:nvPr/>
        </p:nvSpPr>
        <p:spPr>
          <a:xfrm>
            <a:off x="4054034" y="3521406"/>
            <a:ext cx="610455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most           useful         plants</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25301"/>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bought the folding fan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last year</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buy </a:t>
            </a:r>
            <a:r>
              <a:rPr lang="en-US" altLang="zh-CN" sz="2800">
                <a:solidFill>
                  <a:srgbClr val="000000"/>
                </a:solidFill>
                <a:latin typeface="Times New Roman" panose="02020603050405020304" pitchFamily="18" charset="0"/>
                <a:cs typeface="Times New Roman" panose="02020603050405020304" pitchFamily="18" charset="0"/>
              </a:rPr>
              <a:t>the folding fan?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Bamboo Sea 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in Sichuan, China</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Bamboo Sea?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.Bamboo is one of the most popular subjects in Chinese paintings.(</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one of the most popular subjects in Chinese paintings?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04658" y="1658984"/>
            <a:ext cx="428194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When </a:t>
            </a:r>
            <a:r>
              <a:rPr lang="en-US" altLang="zh-CN" sz="2800" smtClean="0">
                <a:solidFill>
                  <a:srgbClr val="FF0000"/>
                </a:solidFill>
                <a:latin typeface="Times New Roman" panose="02020603050405020304" pitchFamily="18" charset="0"/>
              </a:rPr>
              <a:t>           did             you</a:t>
            </a:r>
            <a:endParaRPr lang="zh-CN" altLang="en-US" sz="2800"/>
          </a:p>
        </p:txBody>
      </p:sp>
      <p:sp>
        <p:nvSpPr>
          <p:cNvPr id="4" name="矩形 3"/>
          <p:cNvSpPr>
            <a:spLocks noChangeAspect="1"/>
          </p:cNvSpPr>
          <p:nvPr/>
        </p:nvSpPr>
        <p:spPr>
          <a:xfrm>
            <a:off x="838222" y="2769524"/>
            <a:ext cx="27254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is</a:t>
            </a:r>
            <a:endParaRPr lang="zh-CN" altLang="en-US" sz="2800"/>
          </a:p>
        </p:txBody>
      </p:sp>
      <p:sp>
        <p:nvSpPr>
          <p:cNvPr id="5" name="矩形 4"/>
          <p:cNvSpPr>
            <a:spLocks noChangeAspect="1"/>
          </p:cNvSpPr>
          <p:nvPr/>
        </p:nvSpPr>
        <p:spPr>
          <a:xfrm>
            <a:off x="622465" y="4423663"/>
            <a:ext cx="258756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          bamboo</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26417"/>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.People can use it to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build houses and make tools and instruments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can people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.Would you like to share all the interesting things about bamboo with us?(</a:t>
            </a:r>
            <a:r>
              <a:rPr lang="zh-CN" altLang="zh-CN" sz="2800">
                <a:solidFill>
                  <a:srgbClr val="000000"/>
                </a:solidFill>
                <a:latin typeface="Times New Roman" panose="02020603050405020304" pitchFamily="18" charset="0"/>
                <a:cs typeface="Times New Roman" panose="02020603050405020304" pitchFamily="18" charset="0"/>
              </a:rPr>
              <a:t>作肯定回答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488955" y="2080450"/>
            <a:ext cx="571823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use </a:t>
            </a:r>
            <a:r>
              <a:rPr lang="en-US" altLang="zh-CN" sz="2800" smtClean="0">
                <a:solidFill>
                  <a:srgbClr val="FF0000"/>
                </a:solidFill>
                <a:latin typeface="Times New Roman" panose="02020603050405020304" pitchFamily="18" charset="0"/>
              </a:rPr>
              <a:t>             it                 to                </a:t>
            </a:r>
            <a:r>
              <a:rPr lang="en-US" altLang="zh-CN" sz="2800">
                <a:solidFill>
                  <a:srgbClr val="FF0000"/>
                </a:solidFill>
                <a:latin typeface="Times New Roman" panose="02020603050405020304" pitchFamily="18" charset="0"/>
              </a:rPr>
              <a:t>do</a:t>
            </a:r>
            <a:endParaRPr lang="zh-CN" altLang="en-US" sz="2800"/>
          </a:p>
        </p:txBody>
      </p:sp>
      <p:sp>
        <p:nvSpPr>
          <p:cNvPr id="4" name="矩形 3"/>
          <p:cNvSpPr>
            <a:spLocks noChangeAspect="1"/>
          </p:cNvSpPr>
          <p:nvPr/>
        </p:nvSpPr>
        <p:spPr>
          <a:xfrm>
            <a:off x="773678" y="3688079"/>
            <a:ext cx="7065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Yes</a:t>
            </a:r>
            <a:endParaRPr lang="zh-CN" altLang="en-US" sz="2800"/>
          </a:p>
        </p:txBody>
      </p:sp>
      <p:sp>
        <p:nvSpPr>
          <p:cNvPr id="5" name="矩形 4"/>
          <p:cNvSpPr>
            <a:spLocks noChangeAspect="1"/>
          </p:cNvSpPr>
          <p:nvPr/>
        </p:nvSpPr>
        <p:spPr>
          <a:xfrm>
            <a:off x="2345624" y="3688079"/>
            <a:ext cx="23166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I’d love/like to</a:t>
            </a:r>
            <a:endParaRPr lang="zh-CN" altLang="en-US" sz="2800"/>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5782"/>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A:Hi, Meimei, you look tired but excited.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 planted some cabbages and strawberries in the garden behind the school with my classmates just now.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Why did you do that?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B:Well, because our teacher asked us to watch how plants grow.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A:That’s meaningful.</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5523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7031"/>
            <a:ext cx="11430000" cy="395313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B:We also planted some potatoes.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A:It must be a beautiful garden.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 hope so.It makes me think of a famous saying, “No pains, no gains”.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A:Right.Planting is not only a kind of labor practice but also helps us learn a lot.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Would you like to visit our garden?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A:Sure, I’d love to.I’m looking forward to seeing your garden.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8323657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501</TotalTime>
  <Words>754</Words>
  <Application>Microsoft Office PowerPoint</Application>
  <PresentationFormat>宽屏</PresentationFormat>
  <Paragraphs>115</Paragraphs>
  <Slides>18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2025-09-15T06:18:50Z</dcterms:modified>
</cp:coreProperties>
</file>